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577" r:id="rId3"/>
    <p:sldId id="545" r:id="rId4"/>
    <p:sldId id="588" r:id="rId5"/>
    <p:sldId id="590" r:id="rId6"/>
    <p:sldId id="589" r:id="rId7"/>
    <p:sldId id="591" r:id="rId8"/>
    <p:sldId id="592" r:id="rId9"/>
    <p:sldId id="595" r:id="rId10"/>
    <p:sldId id="593" r:id="rId11"/>
    <p:sldId id="594" r:id="rId12"/>
    <p:sldId id="597" r:id="rId13"/>
    <p:sldId id="598" r:id="rId14"/>
    <p:sldId id="599" r:id="rId15"/>
    <p:sldId id="600" r:id="rId16"/>
    <p:sldId id="601" r:id="rId17"/>
    <p:sldId id="602" r:id="rId18"/>
    <p:sldId id="603" r:id="rId19"/>
    <p:sldId id="604" r:id="rId20"/>
    <p:sldId id="605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E1F2FF"/>
    <a:srgbClr val="CCFFFF"/>
    <a:srgbClr val="CCE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30" autoAdjust="0"/>
    <p:restoredTop sz="80416" autoAdjust="0"/>
  </p:normalViewPr>
  <p:slideViewPr>
    <p:cSldViewPr snapToGrid="0">
      <p:cViewPr varScale="1">
        <p:scale>
          <a:sx n="150" d="100"/>
          <a:sy n="150" d="100"/>
        </p:scale>
        <p:origin x="1152" y="160"/>
      </p:cViewPr>
      <p:guideLst/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95AE2-43AC-144B-AE88-DCB376799F11}" type="datetimeFigureOut">
              <a:rPr lang="en-US" smtClean="0"/>
              <a:t>12/2/25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4E5BB-E6B0-B84A-ABCD-9A3E9C2D7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4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94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ighlight>
                  <a:srgbClr val="FFFF00"/>
                </a:highlight>
              </a:rPr>
              <a:t>Particular </a:t>
            </a:r>
            <a:r>
              <a:rPr lang="en-US" sz="1200" b="1" dirty="0">
                <a:highlight>
                  <a:srgbClr val="FFFF00"/>
                </a:highlight>
              </a:rPr>
              <a:t>products</a:t>
            </a:r>
            <a:r>
              <a:rPr lang="en-US" sz="1200" dirty="0">
                <a:highlight>
                  <a:srgbClr val="FFFF00"/>
                </a:highlight>
              </a:rPr>
              <a:t> only in a regions, blockchain activities: why geopolitics is important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91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98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44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10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3D2B5-E925-3F3F-C9A4-57F9879BD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065A6-644E-F037-B8AD-517CA3D4BE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AB9F2B-CF6C-8501-9CEB-8CFAADB54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29759-C7D8-DBDC-1F2C-5B717AF67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52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AF2D8-D78C-4738-00B8-ED0934A56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BB4AC-3D37-4148-422D-D6D210EF7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417F4D-7C15-A8A6-43F7-21BD1F2A60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C4910-57F8-53E1-815B-5DD374BB3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6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2E5F9-4E03-AFE9-3400-9A6CA4556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8199FA-9025-0458-CE5D-A8945C9024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4FB312-E640-60F6-BD00-8F30BEABD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E28CA-E4D3-A27E-9CF8-9397F721EA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67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4E5BB-E6B0-B84A-ABCD-9A3E9C2D78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03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3BB4406-02B4-284F-84C5-A21F22E6B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FEA054A-F191-E34B-8C26-BA11F3F0C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8"/>
            <a:ext cx="11474450" cy="46069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8667"/>
            <a:ext cx="5181600" cy="45682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52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048" y="365125"/>
            <a:ext cx="870233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94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657926"/>
            <a:ext cx="6629400" cy="789709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3015529"/>
            <a:ext cx="5680364" cy="62359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273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7420DD-2415-454D-AA0F-DBDA719C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36" y="533614"/>
            <a:ext cx="9210963" cy="8887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283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2123676"/>
            <a:ext cx="4027169" cy="1600200"/>
          </a:xfrm>
        </p:spPr>
        <p:txBody>
          <a:bodyPr anchor="t">
            <a:normAutofit/>
          </a:bodyPr>
          <a:lstStyle>
            <a:lvl1pPr algn="l"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680" y="3934224"/>
            <a:ext cx="4030345" cy="1934763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039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65B24-645B-1746-9651-55C209C5E2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1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1800" y="681037"/>
            <a:ext cx="5842000" cy="1009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24FB1-CB24-4B4C-BFD4-AD276D9A405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9F3F6-C255-4AC5-91C2-3F61B6509B3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2A0F-9E49-6B4D-94F3-647B33A2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2" r:id="rId2"/>
    <p:sldLayoutId id="2147483653" r:id="rId3"/>
    <p:sldLayoutId id="2147483649" r:id="rId4"/>
    <p:sldLayoutId id="2147483654" r:id="rId5"/>
    <p:sldLayoutId id="2147483656" r:id="rId6"/>
    <p:sldLayoutId id="2147483684" r:id="rId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neural_network.MLPRegressor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index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Gilbert Scott Building">
            <a:extLst>
              <a:ext uri="{FF2B5EF4-FFF2-40B4-BE49-F238E27FC236}">
                <a16:creationId xmlns:a16="http://schemas.microsoft.com/office/drawing/2014/main" id="{03837FC1-9196-484B-A6BC-287C15BF0D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0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418" y="1474543"/>
            <a:ext cx="11184256" cy="1105311"/>
          </a:xfrm>
        </p:spPr>
        <p:txBody>
          <a:bodyPr>
            <a:noAutofit/>
          </a:bodyPr>
          <a:lstStyle/>
          <a:p>
            <a:r>
              <a:rPr lang="en-US" sz="3600" dirty="0"/>
              <a:t>Artificial Intelligence in Finance (</a:t>
            </a:r>
            <a:r>
              <a:rPr lang="en-GB" sz="3600" dirty="0"/>
              <a:t>ACCFIN5230) </a:t>
            </a:r>
            <a:br>
              <a:rPr lang="en-US" sz="2200" dirty="0"/>
            </a:br>
            <a:r>
              <a:rPr lang="en-US" sz="2200" dirty="0">
                <a:highlight>
                  <a:srgbClr val="B2B2B2"/>
                </a:highlight>
              </a:rPr>
              <a:t>Multilayer Perceptron in Python</a:t>
            </a:r>
            <a:endParaRPr lang="en-GB" sz="2200" b="0" dirty="0">
              <a:highlight>
                <a:srgbClr val="B2B2B2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18" y="2579854"/>
            <a:ext cx="5680364" cy="1453527"/>
          </a:xfrm>
        </p:spPr>
        <p:txBody>
          <a:bodyPr>
            <a:noAutofit/>
          </a:bodyPr>
          <a:lstStyle/>
          <a:p>
            <a:r>
              <a:rPr lang="en-GB" sz="1600" b="1" dirty="0">
                <a:solidFill>
                  <a:schemeClr val="tx1"/>
                </a:solidFill>
              </a:rPr>
              <a:t>Course Coordinator: </a:t>
            </a:r>
            <a:r>
              <a:rPr lang="en-GB" sz="1600" dirty="0">
                <a:solidFill>
                  <a:schemeClr val="tx1"/>
                </a:solidFill>
              </a:rPr>
              <a:t>Prof. Georgios </a:t>
            </a:r>
            <a:r>
              <a:rPr lang="en-GB" sz="1600" dirty="0" err="1">
                <a:solidFill>
                  <a:schemeClr val="tx1"/>
                </a:solidFill>
              </a:rPr>
              <a:t>Sermpinis</a:t>
            </a:r>
            <a:endParaRPr lang="en-GB" sz="1600" dirty="0">
              <a:solidFill>
                <a:schemeClr val="tx1"/>
              </a:solidFill>
            </a:endParaRPr>
          </a:p>
          <a:p>
            <a:r>
              <a:rPr lang="en-GB" sz="1600" b="1" dirty="0">
                <a:solidFill>
                  <a:schemeClr val="tx1"/>
                </a:solidFill>
              </a:rPr>
              <a:t>GTA: </a:t>
            </a:r>
            <a:r>
              <a:rPr lang="en-GB" sz="1600" dirty="0">
                <a:solidFill>
                  <a:schemeClr val="tx1"/>
                </a:solidFill>
              </a:rPr>
              <a:t>Ruochen (Kris) Qi </a:t>
            </a:r>
          </a:p>
          <a:p>
            <a:r>
              <a:rPr lang="en-GB" sz="1600" b="1" dirty="0">
                <a:solidFill>
                  <a:schemeClr val="tx1"/>
                </a:solidFill>
              </a:rPr>
              <a:t>Email: </a:t>
            </a:r>
            <a:r>
              <a:rPr lang="en-GB" sz="1600" dirty="0" err="1">
                <a:solidFill>
                  <a:schemeClr val="tx1"/>
                </a:solidFill>
              </a:rPr>
              <a:t>Ruochen.Qi@glasgow.ac.uk</a:t>
            </a:r>
            <a:endParaRPr lang="en-GB" sz="1600" dirty="0">
              <a:solidFill>
                <a:schemeClr val="tx1"/>
              </a:solidFill>
            </a:endParaRPr>
          </a:p>
          <a:p>
            <a:r>
              <a:rPr lang="en-GB" sz="1600" b="1" dirty="0">
                <a:solidFill>
                  <a:schemeClr val="tx1"/>
                </a:solidFill>
              </a:rPr>
              <a:t>2025-2026</a:t>
            </a:r>
          </a:p>
        </p:txBody>
      </p:sp>
    </p:spTree>
    <p:extLst>
      <p:ext uri="{BB962C8B-B14F-4D97-AF65-F5344CB8AC3E}">
        <p14:creationId xmlns:p14="http://schemas.microsoft.com/office/powerpoint/2010/main" val="424417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9528-4092-0976-8A5B-B7186B3BD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 anchor="t">
            <a:normAutofit/>
          </a:bodyPr>
          <a:lstStyle/>
          <a:p>
            <a:r>
              <a:rPr lang="en-US" dirty="0"/>
              <a:t>Import packages and load dataset</a:t>
            </a:r>
            <a:br>
              <a:rPr lang="en-US" dirty="0"/>
            </a:br>
            <a:r>
              <a:rPr lang="en-US" sz="2200" b="0" dirty="0"/>
              <a:t>Visualization (histogram) target dataset</a:t>
            </a:r>
            <a:endParaRPr lang="en-US" sz="2200" dirty="0"/>
          </a:p>
        </p:txBody>
      </p:sp>
      <p:pic>
        <p:nvPicPr>
          <p:cNvPr id="9" name="Content Placeholder 8" descr="A graph of a credit score&#10;&#10;AI-generated content may be incorrect.">
            <a:extLst>
              <a:ext uri="{FF2B5EF4-FFF2-40B4-BE49-F238E27FC236}">
                <a16:creationId xmlns:a16="http://schemas.microsoft.com/office/drawing/2014/main" id="{71D30C03-E62D-D1EB-ECEF-732ECE9458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181600" cy="2554309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1A85E8-2D4A-6E1C-7596-A907C80BE9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54394" y="1583615"/>
            <a:ext cx="6237605" cy="1309897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1A6BC7-9FF1-8C08-79BA-A1959F8D8BA5}"/>
              </a:ext>
            </a:extLst>
          </p:cNvPr>
          <p:cNvSpPr txBox="1"/>
          <p:nvPr/>
        </p:nvSpPr>
        <p:spPr>
          <a:xfrm>
            <a:off x="513568" y="1583615"/>
            <a:ext cx="50605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.hist (dataset, bin number, </a:t>
            </a:r>
            <a:r>
              <a:rPr lang="en-US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colour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# build-in function to produce a histogram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.title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# setting plot 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xlabel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# setting x-axis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ylabel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# setting y-axis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.show() 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# the function to show the plot</a:t>
            </a:r>
          </a:p>
        </p:txBody>
      </p:sp>
    </p:spTree>
    <p:extLst>
      <p:ext uri="{BB962C8B-B14F-4D97-AF65-F5344CB8AC3E}">
        <p14:creationId xmlns:p14="http://schemas.microsoft.com/office/powerpoint/2010/main" val="321821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FCA3-1778-704E-4D0E-0D54E977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packages and load dataset</a:t>
            </a:r>
            <a:br>
              <a:rPr lang="en-US" dirty="0"/>
            </a:br>
            <a:r>
              <a:rPr lang="en-US" sz="2200" b="0" dirty="0"/>
              <a:t>Visualization (scatter) target dataset</a:t>
            </a:r>
            <a:endParaRPr lang="en-US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00D20E-CCD0-F4DE-5CB9-8ADC4FD8469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21208" y="1620182"/>
                <a:ext cx="5181600" cy="42159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Setting x, y values assigned by columns of “</a:t>
                </a:r>
                <a:r>
                  <a:rPr lang="en-US" dirty="0" err="1"/>
                  <a:t>dti</a:t>
                </a:r>
                <a:r>
                  <a:rPr lang="en-US" dirty="0"/>
                  <a:t>” and “fico”</a:t>
                </a:r>
              </a:p>
              <a:p>
                <a:r>
                  <a:rPr lang="en-US" dirty="0"/>
                  <a:t>Setting line plot function (polynomial of degree 1) by </a:t>
                </a:r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  <a:r>
                  <a:rPr lang="en-US" dirty="0" err="1">
                    <a:solidFill>
                      <a:srgbClr val="FF0000"/>
                    </a:solidFill>
                  </a:rPr>
                  <a:t>polyfit</a:t>
                </a:r>
                <a:r>
                  <a:rPr lang="en-US" dirty="0">
                    <a:solidFill>
                      <a:srgbClr val="FF0000"/>
                    </a:solidFill>
                  </a:rPr>
                  <a:t> (x, y, 1) </a:t>
                </a:r>
                <a:r>
                  <a:rPr lang="en-US" dirty="0"/>
                  <a:t>to find out </a:t>
                </a:r>
                <a:r>
                  <a:rPr lang="en-US" b="1" dirty="0"/>
                  <a:t>slope (s)</a:t>
                </a:r>
                <a:r>
                  <a:rPr lang="en-US" dirty="0"/>
                  <a:t> and </a:t>
                </a:r>
                <a:r>
                  <a:rPr lang="en-US" b="1" dirty="0"/>
                  <a:t>intercept (</a:t>
                </a:r>
                <a:r>
                  <a:rPr lang="en-US" b="1" dirty="0" err="1"/>
                  <a:t>i</a:t>
                </a:r>
                <a:r>
                  <a:rPr lang="en-US" b="1" dirty="0"/>
                  <a:t>)</a:t>
                </a:r>
                <a:r>
                  <a:rPr lang="en-US" dirty="0"/>
                  <a:t>;</a:t>
                </a:r>
                <a:endParaRPr lang="en-US" b="1" dirty="0"/>
              </a:p>
              <a:p>
                <a:r>
                  <a:rPr lang="en-US" dirty="0"/>
                  <a:t>Setting x range by </a:t>
                </a:r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  <a:r>
                  <a:rPr lang="en-US" dirty="0" err="1">
                    <a:solidFill>
                      <a:srgbClr val="FF0000"/>
                    </a:solidFill>
                  </a:rPr>
                  <a:t>linspace</a:t>
                </a:r>
                <a:r>
                  <a:rPr lang="en-US" dirty="0">
                    <a:solidFill>
                      <a:srgbClr val="FF0000"/>
                    </a:solidFill>
                  </a:rPr>
                  <a:t>(start, stop, number)</a:t>
                </a:r>
                <a:r>
                  <a:rPr lang="en-US" dirty="0">
                    <a:solidFill>
                      <a:schemeClr val="tx1"/>
                    </a:solidFill>
                  </a:rPr>
                  <a:t>;</a:t>
                </a:r>
              </a:p>
              <a:p>
                <a:r>
                  <a:rPr lang="en-US" dirty="0"/>
                  <a:t>Compute correlation by </a:t>
                </a:r>
                <a:r>
                  <a:rPr lang="en-US" dirty="0" err="1">
                    <a:solidFill>
                      <a:srgbClr val="FF0000"/>
                    </a:solidFill>
                  </a:rPr>
                  <a:t>np.corrcoef</a:t>
                </a:r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:r>
                  <a:rPr lang="en-US" dirty="0" err="1">
                    <a:solidFill>
                      <a:srgbClr val="FF0000"/>
                    </a:solidFill>
                  </a:rPr>
                  <a:t>x,y</a:t>
                </a:r>
                <a:r>
                  <a:rPr lang="en-US" dirty="0">
                    <a:solidFill>
                      <a:srgbClr val="FF0000"/>
                    </a:solidFill>
                  </a:rPr>
                  <a:t>), </a:t>
                </a:r>
                <a:r>
                  <a:rPr lang="en-US" dirty="0"/>
                  <a:t>and select row 0 and column 1 values [0,1]: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𝒙𝒚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00D20E-CCD0-F4DE-5CB9-8ADC4FD84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21208" y="1620182"/>
                <a:ext cx="5181600" cy="4215936"/>
              </a:xfrm>
              <a:blipFill>
                <a:blip r:embed="rId2"/>
                <a:stretch>
                  <a:fillRect l="-1711" t="-2102" b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CC42B0-C9DC-0FD3-7959-AAACFD6D32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07862" y="1608667"/>
            <a:ext cx="6070723" cy="3877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478301-062F-A7D3-3252-DBA0D5DF3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308" y="5898094"/>
            <a:ext cx="15494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16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130DE-7B20-2000-0359-41A6FCA2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8600F-C39C-AAC7-307C-0BEB2F6A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packages and load dataset</a:t>
            </a:r>
            <a:br>
              <a:rPr lang="en-US" dirty="0"/>
            </a:br>
            <a:r>
              <a:rPr lang="en-US" sz="2200" b="0" dirty="0"/>
              <a:t>Visualization (scatter) target dataset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FBA33-CFDE-F0AB-AF31-105162510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364" y="1608667"/>
            <a:ext cx="5844436" cy="421593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.scatter </a:t>
            </a:r>
            <a:r>
              <a:rPr lang="en-US" dirty="0"/>
              <a:t>(x, y, size of dot, alpha = transparence) # plot the blue scatters</a:t>
            </a:r>
          </a:p>
          <a:p>
            <a:r>
              <a:rPr lang="en-US" dirty="0">
                <a:solidFill>
                  <a:srgbClr val="FF0000"/>
                </a:solidFill>
              </a:rPr>
              <a:t>.plot</a:t>
            </a:r>
            <a:r>
              <a:rPr lang="en-US" dirty="0"/>
              <a:t>(x, y, color, legend) # plot a line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241263-E511-C16C-106C-D8CD9A917A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608667"/>
            <a:ext cx="6070723" cy="3877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D37BAB-288F-4C13-2AF9-39C2292D7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" y="3067949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1CBFD-8AC4-D330-19C9-C53504CB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E1C74-42AA-AAD9-35E8-CC7FD7D046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7"/>
            <a:ext cx="11474450" cy="45704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sz="4000" b="1" dirty="0">
                <a:solidFill>
                  <a:schemeClr val="bg1"/>
                </a:solidFill>
              </a:rPr>
              <a:t>Preparation and Modeling</a:t>
            </a:r>
          </a:p>
        </p:txBody>
      </p:sp>
    </p:spTree>
    <p:extLst>
      <p:ext uri="{BB962C8B-B14F-4D97-AF65-F5344CB8AC3E}">
        <p14:creationId xmlns:p14="http://schemas.microsoft.com/office/powerpoint/2010/main" val="954143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92CE-F924-C199-4E91-34CC5FE4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 </a:t>
            </a:r>
            <a:br>
              <a:rPr lang="en-US" dirty="0"/>
            </a:br>
            <a:r>
              <a:rPr lang="en-US" sz="2200" b="0" dirty="0"/>
              <a:t>standardizing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94D41-F143-D5F9-7708-31D7A2A2D6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0417" y="1608314"/>
            <a:ext cx="5787024" cy="4568296"/>
          </a:xfrm>
        </p:spPr>
        <p:txBody>
          <a:bodyPr>
            <a:normAutofit/>
          </a:bodyPr>
          <a:lstStyle/>
          <a:p>
            <a:r>
              <a:rPr lang="en-GB" dirty="0"/>
              <a:t>Neural networks work better when the data are standardized.</a:t>
            </a:r>
          </a:p>
          <a:p>
            <a:r>
              <a:rPr lang="en-GB" dirty="0"/>
              <a:t>We standardized input variables. We also can use max-min technique to standardize data [0,1]: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def </a:t>
            </a:r>
            <a:r>
              <a:rPr lang="en-GB" dirty="0" err="1">
                <a:solidFill>
                  <a:srgbClr val="FF0000"/>
                </a:solidFill>
              </a:rPr>
              <a:t>nomalize</a:t>
            </a:r>
            <a:r>
              <a:rPr lang="en-GB" dirty="0">
                <a:solidFill>
                  <a:srgbClr val="FF0000"/>
                </a:solidFill>
              </a:rPr>
              <a:t> (x):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	return ((x-min(x))/(max(x)-min(x)))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Apply the function to all date set, transforming the data set to standardized data set.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DC841-92F2-4866-7203-702D3967E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9419"/>
            <a:ext cx="6096000" cy="2592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FD4D9F-B7BB-934E-9266-28987E578B2D}"/>
                  </a:ext>
                </a:extLst>
              </p:cNvPr>
              <p:cNvSpPr txBox="1"/>
              <p:nvPr/>
            </p:nvSpPr>
            <p:spPr>
              <a:xfrm>
                <a:off x="7193159" y="4551181"/>
                <a:ext cx="3328705" cy="6373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𝑛𝑜𝑚</m:t>
                        </m:r>
                      </m:sub>
                    </m:sSub>
                  </m:oMath>
                </a14:m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fName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FD4D9F-B7BB-934E-9266-28987E578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159" y="4551181"/>
                <a:ext cx="3328705" cy="637354"/>
              </a:xfrm>
              <a:prstGeom prst="rect">
                <a:avLst/>
              </a:prstGeom>
              <a:blipFill>
                <a:blip r:embed="rId3"/>
                <a:stretch>
                  <a:fillRect l="-1141" t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7019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6C3E54-DEA9-9D5F-CC7F-3C22B89A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/>
          <a:lstStyle/>
          <a:p>
            <a:r>
              <a:rPr lang="en-US" dirty="0"/>
              <a:t>Preparation </a:t>
            </a:r>
            <a:br>
              <a:rPr lang="en-US" dirty="0"/>
            </a:br>
            <a:r>
              <a:rPr lang="en-US" sz="2200" b="0" dirty="0"/>
              <a:t>Splitting data for training and testing</a:t>
            </a:r>
            <a:endParaRPr lang="en-US" sz="2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CC93E35-E703-3029-C77A-9F62340A6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7054" y="1621193"/>
            <a:ext cx="5181600" cy="4568296"/>
          </a:xfrm>
        </p:spPr>
        <p:txBody>
          <a:bodyPr/>
          <a:lstStyle/>
          <a:p>
            <a:r>
              <a:rPr lang="en-US" dirty="0"/>
              <a:t>Categorizing </a:t>
            </a:r>
            <a:r>
              <a:rPr lang="en-US" b="1" dirty="0"/>
              <a:t>independent variable </a:t>
            </a:r>
            <a:r>
              <a:rPr lang="en-US" dirty="0"/>
              <a:t>(</a:t>
            </a:r>
            <a:r>
              <a:rPr lang="en-US" dirty="0" err="1"/>
              <a:t>int.rate</a:t>
            </a:r>
            <a:r>
              <a:rPr lang="en-US" dirty="0"/>
              <a:t>, installment, </a:t>
            </a:r>
            <a:r>
              <a:rPr lang="en-US" dirty="0" err="1"/>
              <a:t>log.annual.inc</a:t>
            </a:r>
            <a:r>
              <a:rPr lang="en-US" dirty="0"/>
              <a:t>, </a:t>
            </a:r>
            <a:r>
              <a:rPr lang="en-US" dirty="0" err="1"/>
              <a:t>dti</a:t>
            </a:r>
            <a:r>
              <a:rPr lang="en-US" dirty="0"/>
              <a:t>) and </a:t>
            </a:r>
            <a:r>
              <a:rPr lang="en-US" b="1" dirty="0"/>
              <a:t>dependent variable </a:t>
            </a:r>
            <a:r>
              <a:rPr lang="en-US" dirty="0"/>
              <a:t>(fico)</a:t>
            </a:r>
          </a:p>
          <a:p>
            <a:endParaRPr lang="en-US" dirty="0"/>
          </a:p>
          <a:p>
            <a:r>
              <a:rPr lang="en-US" dirty="0"/>
              <a:t>Splitting data into </a:t>
            </a:r>
            <a:r>
              <a:rPr lang="en-US" dirty="0" err="1">
                <a:solidFill>
                  <a:srgbClr val="FF0000"/>
                </a:solidFill>
              </a:rPr>
              <a:t>x_train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FF0000"/>
                </a:solidFill>
              </a:rPr>
              <a:t>y_train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</a:t>
            </a:r>
            <a:r>
              <a:rPr lang="en-US" b="1" dirty="0"/>
              <a:t>80%</a:t>
            </a:r>
            <a:r>
              <a:rPr lang="en-US" dirty="0"/>
              <a:t>); </a:t>
            </a:r>
            <a:r>
              <a:rPr lang="en-US" dirty="0" err="1">
                <a:solidFill>
                  <a:srgbClr val="FF0000"/>
                </a:solidFill>
              </a:rPr>
              <a:t>x_test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FF0000"/>
                </a:solidFill>
              </a:rPr>
              <a:t>y_test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</a:t>
            </a:r>
            <a:r>
              <a:rPr lang="en-US" b="1" dirty="0"/>
              <a:t>20%</a:t>
            </a:r>
            <a:r>
              <a:rPr lang="en-US" dirty="0"/>
              <a:t>); random seed = 11</a:t>
            </a:r>
          </a:p>
        </p:txBody>
      </p:sp>
      <p:pic>
        <p:nvPicPr>
          <p:cNvPr id="5" name="Content Placeholder 4" descr="A computer screen with colorful text&#10;&#10;AI-generated content may be incorrect.">
            <a:extLst>
              <a:ext uri="{FF2B5EF4-FFF2-40B4-BE49-F238E27FC236}">
                <a16:creationId xmlns:a16="http://schemas.microsoft.com/office/drawing/2014/main" id="{65CC3182-A9D3-F668-69C2-62E95ACCCD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3916" y="1621193"/>
            <a:ext cx="6168084" cy="31148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9554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12ABB-D96C-0D7E-C635-F5A11419E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model</a:t>
            </a:r>
            <a:br>
              <a:rPr lang="en-US" dirty="0"/>
            </a:br>
            <a:r>
              <a:rPr lang="en-US" sz="2200" b="0" dirty="0"/>
              <a:t>MLP structure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BE45F-BA4D-CBB0-791A-83E3F6572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2315" y="1608667"/>
            <a:ext cx="5181600" cy="4568296"/>
          </a:xfrm>
        </p:spPr>
        <p:txBody>
          <a:bodyPr/>
          <a:lstStyle/>
          <a:p>
            <a:r>
              <a:rPr lang="en-US" dirty="0" err="1"/>
              <a:t>MLPRegressor</a:t>
            </a:r>
            <a:r>
              <a:rPr lang="en-US" dirty="0"/>
              <a:t>(</a:t>
            </a:r>
          </a:p>
          <a:p>
            <a:pPr marL="457200" lvl="1" indent="0">
              <a:buNone/>
            </a:pPr>
            <a:r>
              <a:rPr lang="en-US" dirty="0" err="1"/>
              <a:t>Hidden_layer_sizes</a:t>
            </a:r>
            <a:r>
              <a:rPr lang="en-US" dirty="0"/>
              <a:t> = (2,),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# </a:t>
            </a:r>
            <a:r>
              <a:rPr lang="en-GB" dirty="0">
                <a:solidFill>
                  <a:srgbClr val="FF0000"/>
                </a:solidFill>
              </a:rPr>
              <a:t>(n1, n2) means 2 hidden layers with n1 and n2 neurons</a:t>
            </a:r>
          </a:p>
          <a:p>
            <a:pPr marL="457200" lvl="1" indent="0">
              <a:buNone/>
            </a:pPr>
            <a:r>
              <a:rPr lang="en-GB" dirty="0"/>
              <a:t>Activation = ‘</a:t>
            </a:r>
            <a:r>
              <a:rPr lang="en-GB" dirty="0" err="1"/>
              <a:t>relu</a:t>
            </a:r>
            <a:r>
              <a:rPr lang="en-GB" dirty="0"/>
              <a:t>’,</a:t>
            </a:r>
          </a:p>
          <a:p>
            <a:pPr marL="457200" lvl="1" indent="0">
              <a:buNone/>
            </a:pPr>
            <a:r>
              <a:rPr lang="en-GB" dirty="0" err="1"/>
              <a:t>Max_iter</a:t>
            </a:r>
            <a:r>
              <a:rPr lang="en-GB" dirty="0"/>
              <a:t> = 1000,</a:t>
            </a:r>
          </a:p>
          <a:p>
            <a:pPr marL="457200" lvl="1" indent="0">
              <a:buNone/>
            </a:pPr>
            <a:r>
              <a:rPr lang="en-GB" dirty="0" err="1"/>
              <a:t>Random_state</a:t>
            </a:r>
            <a:r>
              <a:rPr lang="en-GB" dirty="0"/>
              <a:t> = 11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Fitting model by x training data and y training data: </a:t>
            </a:r>
            <a:r>
              <a:rPr lang="en-US" dirty="0" err="1">
                <a:solidFill>
                  <a:srgbClr val="FF0000"/>
                </a:solidFill>
              </a:rPr>
              <a:t>nn.fit</a:t>
            </a:r>
            <a:r>
              <a:rPr lang="en-US" dirty="0">
                <a:solidFill>
                  <a:srgbClr val="FF0000"/>
                </a:solidFill>
              </a:rPr>
              <a:t>(x, 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D788E7-8EDE-FA6D-BB90-C7755F46DE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9629" y="1096841"/>
            <a:ext cx="6102371" cy="1923673"/>
          </a:xfrm>
          <a:prstGeom prst="rect">
            <a:avLst/>
          </a:prstGeom>
        </p:spPr>
      </p:pic>
      <p:pic>
        <p:nvPicPr>
          <p:cNvPr id="7" name="Picture 6" descr="A diagram of a network&#10;&#10;AI-generated content may be incorrect.">
            <a:extLst>
              <a:ext uri="{FF2B5EF4-FFF2-40B4-BE49-F238E27FC236}">
                <a16:creationId xmlns:a16="http://schemas.microsoft.com/office/drawing/2014/main" id="{D40209D5-FB4A-8DC1-24F7-A3B7D2EDA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85" y="3020514"/>
            <a:ext cx="4100186" cy="383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28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BCBCD-6294-BCD2-DB74-EF4724124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4A1BD-92B5-329E-3A62-BF2B63EB95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7"/>
            <a:ext cx="11474450" cy="45704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sz="4000" b="1" dirty="0">
                <a:solidFill>
                  <a:schemeClr val="bg1"/>
                </a:solidFill>
              </a:rPr>
              <a:t>Prediction and Accuracy </a:t>
            </a:r>
          </a:p>
        </p:txBody>
      </p:sp>
    </p:spTree>
    <p:extLst>
      <p:ext uri="{BB962C8B-B14F-4D97-AF65-F5344CB8AC3E}">
        <p14:creationId xmlns:p14="http://schemas.microsoft.com/office/powerpoint/2010/main" val="1001654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523AE-F61F-8679-3AAF-059F89B2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Out-of-sample prediction</a:t>
            </a:r>
            <a:br>
              <a:rPr lang="en-US" dirty="0"/>
            </a:br>
            <a:r>
              <a:rPr lang="en-US" sz="2200" b="0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CC208-33E6-C2CA-E501-97A328C74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130" y="1628692"/>
            <a:ext cx="5181600" cy="456829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.predict() </a:t>
            </a:r>
            <a:r>
              <a:rPr lang="en-US" dirty="0"/>
              <a:t># using testing dataset to get the predicted result</a:t>
            </a:r>
          </a:p>
          <a:p>
            <a:r>
              <a:rPr lang="en-US" dirty="0"/>
              <a:t>Construct a new data frame for storage predicted result and original y testing data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7616FC-18B1-0777-C5C4-4AF879DB1A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0371" y="1628692"/>
            <a:ext cx="6169585" cy="2143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9B585-C60E-9D04-51A8-56591E5AC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985" y="3912840"/>
            <a:ext cx="3301106" cy="29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39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A6201-4906-C962-2AD4-1D6919CA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Transforming to Original Scale</a:t>
            </a:r>
            <a:br>
              <a:rPr lang="en-GB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09BB852-BFD0-00CE-82CA-4324B80049F8}"/>
                  </a:ext>
                </a:extLst>
              </p:cNvPr>
              <p:cNvSpPr txBox="1">
                <a:spLocks noGrp="1"/>
              </p:cNvSpPr>
              <p:nvPr>
                <p:ph sz="half" idx="2"/>
              </p:nvPr>
            </p:nvSpPr>
            <p:spPr>
              <a:xfrm>
                <a:off x="1099159" y="2661782"/>
                <a:ext cx="3923778" cy="589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𝑛𝑜𝑚</m:t>
                        </m:r>
                      </m:sub>
                    </m:sSub>
                  </m:oMath>
                </a14:m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unc>
                          <m:func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fName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09BB852-BFD0-00CE-82CA-4324B80049F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99159" y="2661782"/>
                <a:ext cx="3923778" cy="589520"/>
              </a:xfrm>
              <a:prstGeom prst="rect">
                <a:avLst/>
              </a:prstGeom>
              <a:blipFill>
                <a:blip r:embed="rId2"/>
                <a:stretch>
                  <a:fillRect l="-645" t="-12766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092C9C-494F-B66B-3433-ABCC9FE7E34B}"/>
                  </a:ext>
                </a:extLst>
              </p:cNvPr>
              <p:cNvSpPr txBox="1"/>
              <p:nvPr/>
            </p:nvSpPr>
            <p:spPr>
              <a:xfrm>
                <a:off x="310019" y="4507616"/>
                <a:ext cx="5502058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𝑛𝑜𝑚</m:t>
                        </m:r>
                      </m:sub>
                    </m:sSub>
                  </m:oMath>
                </a14:m>
                <a:r>
                  <a:rPr lang="en-US" sz="2600" dirty="0"/>
                  <a:t>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sz="2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6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600">
                            <a:latin typeface="Cambria Math" panose="02040503050406030204" pitchFamily="18" charset="0"/>
                          </a:rPr>
                          <m:t>)</m:t>
                        </m:r>
                      </m:fName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sz="260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600" dirty="0"/>
                  <a:t>)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092C9C-494F-B66B-3433-ABCC9FE7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19" y="4507616"/>
                <a:ext cx="5502058" cy="492443"/>
              </a:xfrm>
              <a:prstGeom prst="rect">
                <a:avLst/>
              </a:prstGeom>
              <a:blipFill>
                <a:blip r:embed="rId3"/>
                <a:stretch>
                  <a:fillRect l="-230" t="-10000" r="-69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CC2E4B1-B02B-D5AD-D353-8D026E322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405468"/>
            <a:ext cx="6172200" cy="3781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E53F96-ED9B-9934-D625-FEEA7C2CBA0D}"/>
              </a:ext>
            </a:extLst>
          </p:cNvPr>
          <p:cNvSpPr txBox="1"/>
          <p:nvPr/>
        </p:nvSpPr>
        <p:spPr>
          <a:xfrm>
            <a:off x="310019" y="2094768"/>
            <a:ext cx="2771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Standardizing formula: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CE1C54-63D8-3CA7-0BCC-E5FADE515829}"/>
              </a:ext>
            </a:extLst>
          </p:cNvPr>
          <p:cNvSpPr txBox="1"/>
          <p:nvPr/>
        </p:nvSpPr>
        <p:spPr>
          <a:xfrm>
            <a:off x="310019" y="4076729"/>
            <a:ext cx="4208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Transforming back to original scale:</a:t>
            </a:r>
          </a:p>
        </p:txBody>
      </p:sp>
    </p:spTree>
    <p:extLst>
      <p:ext uri="{BB962C8B-B14F-4D97-AF65-F5344CB8AC3E}">
        <p14:creationId xmlns:p14="http://schemas.microsoft.com/office/powerpoint/2010/main" val="3541376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1A47E9-736B-9B79-24D9-E1125000A387}"/>
              </a:ext>
            </a:extLst>
          </p:cNvPr>
          <p:cNvSpPr txBox="1"/>
          <p:nvPr/>
        </p:nvSpPr>
        <p:spPr>
          <a:xfrm>
            <a:off x="823562" y="1599227"/>
            <a:ext cx="675946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Quick review of NN and MLP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Packages and Load Dataset</a:t>
            </a:r>
          </a:p>
          <a:p>
            <a:pPr lvl="1"/>
            <a:r>
              <a:rPr lang="en-US" sz="2400" dirty="0"/>
              <a:t>2.1. Package introduction: scikit-learn (</a:t>
            </a:r>
            <a:r>
              <a:rPr lang="en-US" sz="2400" dirty="0" err="1"/>
              <a:t>sklearn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2.2. Import packages and load dataset</a:t>
            </a:r>
          </a:p>
          <a:p>
            <a:pPr lvl="1"/>
            <a:r>
              <a:rPr lang="en-US" sz="2400" dirty="0"/>
              <a:t>2.3. Dataset inspection and explanation</a:t>
            </a:r>
          </a:p>
          <a:p>
            <a:pPr lvl="1"/>
            <a:r>
              <a:rPr lang="en-US" sz="2400" dirty="0"/>
              <a:t>2.4. Visualization (Histogram &amp; Scatter)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Preparation and Modeling</a:t>
            </a:r>
          </a:p>
          <a:p>
            <a:pPr lvl="1"/>
            <a:r>
              <a:rPr lang="en-US" sz="2400" dirty="0"/>
              <a:t>3.1. Standardizing dataset</a:t>
            </a:r>
          </a:p>
          <a:p>
            <a:pPr lvl="1"/>
            <a:r>
              <a:rPr lang="en-US" sz="2400" dirty="0"/>
              <a:t>3.2. Splitting dataset</a:t>
            </a:r>
          </a:p>
          <a:p>
            <a:pPr lvl="1"/>
            <a:r>
              <a:rPr lang="en-US" sz="2400" dirty="0"/>
              <a:t>3.3. MLP structure design and fitting to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Prediction and Accuracy</a:t>
            </a:r>
          </a:p>
          <a:p>
            <a:pPr lvl="1"/>
            <a:r>
              <a:rPr lang="en-US" sz="2400" dirty="0"/>
              <a:t>4.1. Out-of-Sample prediction</a:t>
            </a:r>
          </a:p>
          <a:p>
            <a:pPr lvl="1"/>
            <a:r>
              <a:rPr lang="en-US" sz="2400" dirty="0"/>
              <a:t>4.2. Accuracy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485E22-E298-741E-9A44-46C979D0B1FE}"/>
              </a:ext>
            </a:extLst>
          </p:cNvPr>
          <p:cNvSpPr txBox="1">
            <a:spLocks/>
          </p:cNvSpPr>
          <p:nvPr/>
        </p:nvSpPr>
        <p:spPr>
          <a:xfrm>
            <a:off x="2640170" y="365126"/>
            <a:ext cx="8713630" cy="1040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Agenda</a:t>
            </a:r>
            <a:br>
              <a:rPr lang="en-US" altLang="zh-TW" dirty="0">
                <a:solidFill>
                  <a:schemeClr val="tx1"/>
                </a:solidFill>
              </a:rPr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4959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B1A0-E424-F56A-E882-176053E7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Accuracy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55FA1-B1C1-BDC1-85E5-30C1AF47B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608667"/>
            <a:ext cx="5181600" cy="4568296"/>
          </a:xfrm>
        </p:spPr>
        <p:txBody>
          <a:bodyPr/>
          <a:lstStyle/>
          <a:p>
            <a:r>
              <a:rPr lang="en-US" dirty="0"/>
              <a:t>Handle with the denominator = 0 and compute the </a:t>
            </a:r>
            <a:r>
              <a:rPr lang="en-US" b="1" dirty="0"/>
              <a:t>rate of deviation</a:t>
            </a:r>
          </a:p>
          <a:p>
            <a:endParaRPr lang="en-US" b="1" dirty="0"/>
          </a:p>
          <a:p>
            <a:r>
              <a:rPr lang="en-US" dirty="0"/>
              <a:t>Building a new </a:t>
            </a:r>
            <a:r>
              <a:rPr lang="en-US" dirty="0" err="1"/>
              <a:t>dataframe</a:t>
            </a:r>
            <a:r>
              <a:rPr lang="en-US" dirty="0"/>
              <a:t> for storage the comparison result of prediction, ground truth, and deviation. </a:t>
            </a:r>
          </a:p>
          <a:p>
            <a:endParaRPr lang="en-US" dirty="0"/>
          </a:p>
          <a:p>
            <a:r>
              <a:rPr lang="en-US" dirty="0"/>
              <a:t>Computing the accuracy rate by: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1- absolute value of mean of deviation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5EE3EA-C823-E851-C564-2980A0EC81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6650" y="1608667"/>
            <a:ext cx="5181600" cy="2735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B0FF60-79C2-10D9-BD13-F0252D12B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610378"/>
            <a:ext cx="55753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36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University at sunset">
            <a:extLst>
              <a:ext uri="{FF2B5EF4-FFF2-40B4-BE49-F238E27FC236}">
                <a16:creationId xmlns:a16="http://schemas.microsoft.com/office/drawing/2014/main" id="{11FDCD37-95D4-D94F-8143-5384ADC6A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5F20C-468E-F742-9149-B8A5FEBC29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5886" y="1889351"/>
            <a:ext cx="5842000" cy="1931535"/>
          </a:xfrm>
        </p:spPr>
        <p:txBody>
          <a:bodyPr>
            <a:no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Thank you!</a:t>
            </a:r>
            <a:br>
              <a:rPr lang="en-GB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37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7AE7-790E-374F-98D3-31609964D7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7"/>
            <a:ext cx="11474450" cy="45704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sz="4000" b="1" dirty="0">
                <a:solidFill>
                  <a:schemeClr val="bg1"/>
                </a:solidFill>
              </a:rPr>
              <a:t>NN and MLP</a:t>
            </a:r>
          </a:p>
        </p:txBody>
      </p:sp>
    </p:spTree>
    <p:extLst>
      <p:ext uri="{BB962C8B-B14F-4D97-AF65-F5344CB8AC3E}">
        <p14:creationId xmlns:p14="http://schemas.microsoft.com/office/powerpoint/2010/main" val="2505300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B1877-9142-0292-AB77-9CA8132D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and Multi-Layer Perceptron</a:t>
            </a:r>
            <a:br>
              <a:rPr lang="en-US" dirty="0"/>
            </a:br>
            <a:r>
              <a:rPr lang="en-US" sz="1800" b="0" dirty="0"/>
              <a:t>Quick review of the NN and MLP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8D497-CB0F-7FC8-A2CB-8B7CE4249F4D}"/>
              </a:ext>
            </a:extLst>
          </p:cNvPr>
          <p:cNvSpPr txBox="1"/>
          <p:nvPr/>
        </p:nvSpPr>
        <p:spPr>
          <a:xfrm>
            <a:off x="672230" y="1528175"/>
            <a:ext cx="1128812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• Neural networks (NN) are important standard machine learning procedures for classification and regression (Gurney et al., 1997).</a:t>
            </a:r>
          </a:p>
          <a:p>
            <a:r>
              <a:rPr lang="en-GB" sz="2200" dirty="0"/>
              <a:t>• Multi-layer perceptron (MLP) of Rosenblatt (1958) is a type of NN. </a:t>
            </a:r>
          </a:p>
          <a:p>
            <a:endParaRPr lang="en-GB" sz="2200" dirty="0"/>
          </a:p>
          <a:p>
            <a:r>
              <a:rPr lang="en-GB" sz="2200" dirty="0"/>
              <a:t>Other types include:</a:t>
            </a:r>
          </a:p>
          <a:p>
            <a:r>
              <a:rPr lang="en-GB" sz="2200" dirty="0"/>
              <a:t>Self-organizing map (SOM), learning vector quantization (LVQ) , radial basis function (RBF), etc.</a:t>
            </a:r>
          </a:p>
          <a:p>
            <a:r>
              <a:rPr lang="en-GB" sz="2200" dirty="0"/>
              <a:t>• These types differ in the manner of operation, architecture, and learning.</a:t>
            </a:r>
          </a:p>
          <a:p>
            <a:endParaRPr lang="en-GB" sz="2200" dirty="0"/>
          </a:p>
          <a:p>
            <a:r>
              <a:rPr lang="en-GB" sz="2200" dirty="0"/>
              <a:t>• An MLP consists of:</a:t>
            </a:r>
          </a:p>
          <a:p>
            <a:r>
              <a:rPr lang="en-GB" sz="2200" dirty="0"/>
              <a:t>o </a:t>
            </a:r>
            <a:r>
              <a:rPr lang="en-GB" sz="2200" b="1" dirty="0"/>
              <a:t>Input layers: </a:t>
            </a:r>
            <a:r>
              <a:rPr lang="en-GB" sz="2200" dirty="0"/>
              <a:t>Layers that take inputs based on existing data</a:t>
            </a:r>
          </a:p>
          <a:p>
            <a:r>
              <a:rPr lang="en-GB" sz="2200" dirty="0"/>
              <a:t>o </a:t>
            </a:r>
            <a:r>
              <a:rPr lang="en-GB" sz="2200" b="1" dirty="0"/>
              <a:t>Hidden layers: </a:t>
            </a:r>
            <a:r>
              <a:rPr lang="en-GB" sz="2200" dirty="0"/>
              <a:t>Layers that use backpropagation to optimise the weights of the input variables in</a:t>
            </a:r>
          </a:p>
          <a:p>
            <a:r>
              <a:rPr lang="en-GB" sz="2200" dirty="0"/>
              <a:t>order to improve the predictive power of the model</a:t>
            </a:r>
          </a:p>
          <a:p>
            <a:r>
              <a:rPr lang="en-GB" sz="2200" dirty="0"/>
              <a:t>o </a:t>
            </a:r>
            <a:r>
              <a:rPr lang="en-GB" sz="2200" b="1" dirty="0"/>
              <a:t>Output layers: </a:t>
            </a:r>
            <a:r>
              <a:rPr lang="en-GB" sz="2200" dirty="0"/>
              <a:t>Output of predictions based on the data from the input and hidden layers</a:t>
            </a:r>
          </a:p>
        </p:txBody>
      </p:sp>
    </p:spTree>
    <p:extLst>
      <p:ext uri="{BB962C8B-B14F-4D97-AF65-F5344CB8AC3E}">
        <p14:creationId xmlns:p14="http://schemas.microsoft.com/office/powerpoint/2010/main" val="2760807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E751CC4-37FB-4FD4-9972-D7A22EF0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/>
          <a:lstStyle/>
          <a:p>
            <a:r>
              <a:rPr lang="en-US" dirty="0"/>
              <a:t>Multi-Layer Perceptron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9C2C4C-7C6C-79DD-3E80-DFC12BA13E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71512" y="2246487"/>
            <a:ext cx="6218888" cy="3019780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3">
                <a:extLst>
                  <a:ext uri="{FF2B5EF4-FFF2-40B4-BE49-F238E27FC236}">
                    <a16:creationId xmlns:a16="http://schemas.microsoft.com/office/drawing/2014/main" id="{ED552338-489A-9E6D-B641-02F214EB14C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58414" y="1467133"/>
                <a:ext cx="5532786" cy="52384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The activations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/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;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(1)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Passed through the nodes </a:t>
                </a:r>
                <a:r>
                  <a:rPr lang="en-US" sz="2000" i="1" dirty="0"/>
                  <a:t>activation function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to generate the node’s output: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;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outputs from hidden layers act as inputs to output layer where they combined to form activations again: </a:t>
                </a:r>
                <a:endParaRPr lang="en-US" sz="10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;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(3)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Passing through the </a:t>
                </a:r>
                <a:r>
                  <a:rPr lang="en-US" sz="2000" i="1" dirty="0"/>
                  <a:t>activation function </a:t>
                </a:r>
                <a:r>
                  <a:rPr lang="en-US" sz="2000" dirty="0"/>
                  <a:t>again to produce the final outputs: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;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(4) 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12" name="Content Placeholder 3">
                <a:extLst>
                  <a:ext uri="{FF2B5EF4-FFF2-40B4-BE49-F238E27FC236}">
                    <a16:creationId xmlns:a16="http://schemas.microsoft.com/office/drawing/2014/main" id="{ED552338-489A-9E6D-B641-02F214EB14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8414" y="1467133"/>
                <a:ext cx="5532786" cy="5238469"/>
              </a:xfrm>
              <a:blipFill>
                <a:blip r:embed="rId4"/>
                <a:stretch>
                  <a:fillRect l="-1144" t="-12591" r="-2059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1956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21C08-EFD4-CE54-B0EF-8626A6947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B3F59-A260-4024-DE61-5FBA69F9E7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627187"/>
            <a:ext cx="11474450" cy="45704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sz="4000" b="1" dirty="0">
                <a:solidFill>
                  <a:schemeClr val="bg1"/>
                </a:solidFill>
              </a:rPr>
              <a:t>Packages and Load Dataset</a:t>
            </a:r>
          </a:p>
        </p:txBody>
      </p:sp>
    </p:spTree>
    <p:extLst>
      <p:ext uri="{BB962C8B-B14F-4D97-AF65-F5344CB8AC3E}">
        <p14:creationId xmlns:p14="http://schemas.microsoft.com/office/powerpoint/2010/main" val="231758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000A-4D4B-E9E2-82BD-0B781E22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170" y="365126"/>
            <a:ext cx="8713630" cy="1040342"/>
          </a:xfrm>
        </p:spPr>
        <p:txBody>
          <a:bodyPr anchor="t">
            <a:normAutofit/>
          </a:bodyPr>
          <a:lstStyle/>
          <a:p>
            <a:r>
              <a:rPr lang="en-US" dirty="0"/>
              <a:t>Package introduction: scikit-learn (</a:t>
            </a:r>
            <a:r>
              <a:rPr lang="en-US" dirty="0" err="1"/>
              <a:t>sklearn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66433-E7EF-89E8-DA51-A768BF834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085" y="1665962"/>
            <a:ext cx="5181600" cy="426828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17BB-7CC9-F753-9FB9-DF2918BEC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2315" y="1665962"/>
            <a:ext cx="6067817" cy="4568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The package for: </a:t>
            </a:r>
          </a:p>
          <a:p>
            <a:r>
              <a:rPr lang="en-GB" sz="2200" b="1" dirty="0"/>
              <a:t>ML</a:t>
            </a:r>
            <a:r>
              <a:rPr lang="en-GB" sz="2200" dirty="0"/>
              <a:t> (such as, K-mean, Naive Bayes, Hierarchical Clustering, Stochastic Gradient Descent);</a:t>
            </a:r>
          </a:p>
          <a:p>
            <a:r>
              <a:rPr lang="en-GB" sz="2200" b="1" dirty="0"/>
              <a:t>Dimensionality reduction </a:t>
            </a:r>
            <a:r>
              <a:rPr lang="en-GB" sz="2200" dirty="0"/>
              <a:t>(such as, PCA)</a:t>
            </a:r>
          </a:p>
          <a:p>
            <a:r>
              <a:rPr lang="en-GB" sz="2200" b="1" dirty="0"/>
              <a:t>Model selection/processing </a:t>
            </a:r>
            <a:r>
              <a:rPr lang="en-GB" sz="2200" dirty="0"/>
              <a:t>(dataset splitting, cross-validation, regularization);</a:t>
            </a:r>
          </a:p>
          <a:p>
            <a:r>
              <a:rPr lang="en-GB" sz="2200" b="1" dirty="0"/>
              <a:t>NN </a:t>
            </a:r>
            <a:r>
              <a:rPr lang="en-GB" sz="2200" dirty="0"/>
              <a:t>(MLP)</a:t>
            </a:r>
            <a:endParaRPr lang="en-US" sz="2200" dirty="0"/>
          </a:p>
          <a:p>
            <a:pPr marL="0" indent="0">
              <a:buNone/>
            </a:pPr>
            <a:r>
              <a:rPr lang="en-GB" sz="2200" dirty="0"/>
              <a:t>to archive prediction data analysis.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80E00-FDAB-C984-316B-90AE0C8FABDC}"/>
              </a:ext>
            </a:extLst>
          </p:cNvPr>
          <p:cNvSpPr txBox="1"/>
          <p:nvPr/>
        </p:nvSpPr>
        <p:spPr>
          <a:xfrm>
            <a:off x="0" y="6396335"/>
            <a:ext cx="7264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 for MLP: </a:t>
            </a:r>
            <a:r>
              <a:rPr lang="en-US" sz="1200" dirty="0">
                <a:hlinkClick r:id="rId3"/>
              </a:rPr>
              <a:t>https://scikit-learn.org/stable/modules/generated/sklearn.neural_network.MLPRegressor.html</a:t>
            </a:r>
            <a:endParaRPr lang="en-US" sz="1200" dirty="0"/>
          </a:p>
          <a:p>
            <a:r>
              <a:rPr lang="en-US" sz="1200" dirty="0"/>
              <a:t>Source for </a:t>
            </a:r>
            <a:r>
              <a:rPr lang="en-US" sz="1200" dirty="0" err="1"/>
              <a:t>sklearn</a:t>
            </a:r>
            <a:r>
              <a:rPr lang="en-US" sz="1200" dirty="0"/>
              <a:t>: </a:t>
            </a:r>
            <a:r>
              <a:rPr lang="en-US" sz="1200" dirty="0">
                <a:hlinkClick r:id="rId4"/>
              </a:rPr>
              <a:t>https://scikit-learn.org/stable/index.html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6812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A53B2-F230-3CF6-7B2E-3EFAEB6D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packages and load dataset</a:t>
            </a:r>
            <a:br>
              <a:rPr lang="en-US" dirty="0"/>
            </a:br>
            <a:r>
              <a:rPr lang="en-US" sz="2200" b="0" dirty="0"/>
              <a:t>with summary of descriptive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286311-CA63-6AEC-34C7-149BB6E09C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68030" y="1405467"/>
            <a:ext cx="6274600" cy="252214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71A8B-5E3A-73E9-7CC6-DB6902BB9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663" y="1643462"/>
            <a:ext cx="5541672" cy="4568296"/>
          </a:xfrm>
        </p:spPr>
        <p:txBody>
          <a:bodyPr>
            <a:normAutofit/>
          </a:bodyPr>
          <a:lstStyle/>
          <a:p>
            <a:r>
              <a:rPr lang="en-US" sz="2200" dirty="0"/>
              <a:t>Package load including: </a:t>
            </a:r>
          </a:p>
          <a:p>
            <a:pPr lvl="1"/>
            <a:r>
              <a:rPr lang="en-US" sz="2200" dirty="0"/>
              <a:t>Pandas for reading dataset and forming the </a:t>
            </a:r>
            <a:r>
              <a:rPr lang="en-US" sz="2200" dirty="0" err="1"/>
              <a:t>dataframe</a:t>
            </a:r>
            <a:r>
              <a:rPr lang="en-US" sz="2200" dirty="0"/>
              <a:t> in the future.</a:t>
            </a:r>
          </a:p>
          <a:p>
            <a:pPr lvl="1"/>
            <a:r>
              <a:rPr lang="en-US" sz="2200" dirty="0" err="1"/>
              <a:t>Numpy</a:t>
            </a:r>
            <a:r>
              <a:rPr lang="en-US" sz="2200" dirty="0"/>
              <a:t> for basis </a:t>
            </a:r>
            <a:r>
              <a:rPr lang="en-US" sz="2200" dirty="0" err="1"/>
              <a:t>compution</a:t>
            </a:r>
            <a:r>
              <a:rPr lang="en-US" sz="2200" dirty="0"/>
              <a:t>.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From </a:t>
            </a:r>
            <a:r>
              <a:rPr lang="en-US" sz="2200" dirty="0" err="1">
                <a:solidFill>
                  <a:srgbClr val="FF0000"/>
                </a:solidFill>
              </a:rPr>
              <a:t>Sklearn.model_selection</a:t>
            </a:r>
            <a:r>
              <a:rPr lang="en-US" sz="2200" dirty="0">
                <a:solidFill>
                  <a:srgbClr val="FF0000"/>
                </a:solidFill>
              </a:rPr>
              <a:t> import </a:t>
            </a:r>
            <a:r>
              <a:rPr lang="en-US" sz="2200" dirty="0" err="1">
                <a:solidFill>
                  <a:srgbClr val="FF0000"/>
                </a:solidFill>
              </a:rPr>
              <a:t>train_test_split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the dataset split.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From </a:t>
            </a:r>
            <a:r>
              <a:rPr lang="en-US" sz="2200" dirty="0" err="1">
                <a:solidFill>
                  <a:srgbClr val="FF0000"/>
                </a:solidFill>
              </a:rPr>
              <a:t>Sklean.neural_network</a:t>
            </a:r>
            <a:r>
              <a:rPr lang="en-US" sz="2200" dirty="0">
                <a:solidFill>
                  <a:srgbClr val="FF0000"/>
                </a:solidFill>
              </a:rPr>
              <a:t> import </a:t>
            </a:r>
            <a:r>
              <a:rPr lang="en-US" sz="2200" dirty="0" err="1">
                <a:solidFill>
                  <a:srgbClr val="FF0000"/>
                </a:solidFill>
              </a:rPr>
              <a:t>MLPRegressor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design the MLP structure.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2305C2-BEBA-47A6-3F0D-C1E023A7AE15}"/>
              </a:ext>
            </a:extLst>
          </p:cNvPr>
          <p:cNvSpPr txBox="1"/>
          <p:nvPr/>
        </p:nvSpPr>
        <p:spPr>
          <a:xfrm>
            <a:off x="5523603" y="4298371"/>
            <a:ext cx="673934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is loaded by </a:t>
            </a:r>
            <a:r>
              <a:rPr lang="en-US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pd.read_csv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(“file path”)</a:t>
            </a:r>
          </a:p>
          <a:p>
            <a:endParaRPr lang="en-US" sz="2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Inspection of dataset by: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.head() # default to show 5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.info()   # showing the </a:t>
            </a:r>
            <a:r>
              <a:rPr lang="en-US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dshape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dtype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num_entries</a:t>
            </a:r>
            <a:endParaRPr lang="en-US" sz="2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.describe() # compute 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2306720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0509-E6F1-0CBD-5FBE-2AC0FD4F1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packages and load dataset</a:t>
            </a:r>
            <a:br>
              <a:rPr lang="en-US" dirty="0"/>
            </a:br>
            <a:r>
              <a:rPr lang="en-US" sz="2200" b="0" dirty="0"/>
              <a:t>Dataset explanation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4219-4C66-8D23-F69B-3A4ADD33AA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4424" y="1683822"/>
            <a:ext cx="6577208" cy="5174177"/>
          </a:xfrm>
        </p:spPr>
        <p:txBody>
          <a:bodyPr>
            <a:noAutofit/>
          </a:bodyPr>
          <a:lstStyle/>
          <a:p>
            <a:r>
              <a:rPr lang="en-GB" sz="2200" dirty="0"/>
              <a:t>Personal loan information to predict the credit scores.</a:t>
            </a:r>
          </a:p>
          <a:p>
            <a:r>
              <a:rPr lang="en-GB" sz="2200" b="1" dirty="0"/>
              <a:t>Independent variables:</a:t>
            </a:r>
          </a:p>
          <a:p>
            <a:pPr lvl="1"/>
            <a:r>
              <a:rPr lang="en-GB" sz="2200" i="1" dirty="0" err="1"/>
              <a:t>int.rate</a:t>
            </a:r>
            <a:r>
              <a:rPr lang="en-GB" sz="2200" dirty="0"/>
              <a:t>: The interest rate of the loan. Borrowers judged by </a:t>
            </a:r>
            <a:r>
              <a:rPr lang="en-GB" sz="2200" dirty="0" err="1"/>
              <a:t>LendingClub.com</a:t>
            </a:r>
            <a:r>
              <a:rPr lang="en-GB" sz="2200" dirty="0"/>
              <a:t> to be riskier are assigned higher interest rates.</a:t>
            </a:r>
          </a:p>
          <a:p>
            <a:pPr lvl="1"/>
            <a:r>
              <a:rPr lang="en-GB" sz="2200" i="1" dirty="0" err="1"/>
              <a:t>installment</a:t>
            </a:r>
            <a:r>
              <a:rPr lang="en-GB" sz="2200" dirty="0"/>
              <a:t>: The monthly </a:t>
            </a:r>
            <a:r>
              <a:rPr lang="en-GB" sz="2200" dirty="0" err="1"/>
              <a:t>installments</a:t>
            </a:r>
            <a:r>
              <a:rPr lang="en-GB" sz="2200" dirty="0"/>
              <a:t> owed by the borrower if the loan is funded.</a:t>
            </a:r>
          </a:p>
          <a:p>
            <a:pPr lvl="1"/>
            <a:r>
              <a:rPr lang="en-GB" sz="2200" i="1" dirty="0" err="1"/>
              <a:t>log.annual.inc</a:t>
            </a:r>
            <a:r>
              <a:rPr lang="en-GB" sz="2200" dirty="0"/>
              <a:t>: The natural log of the self-reported annual income of the borrower.</a:t>
            </a:r>
          </a:p>
          <a:p>
            <a:pPr lvl="1"/>
            <a:r>
              <a:rPr lang="en-GB" sz="2200" i="1" dirty="0" err="1"/>
              <a:t>dti</a:t>
            </a:r>
            <a:r>
              <a:rPr lang="en-GB" sz="2200" dirty="0"/>
              <a:t>: The debt-to-income ratio of the borrower (amount of debt divided by annual income).</a:t>
            </a:r>
          </a:p>
          <a:p>
            <a:r>
              <a:rPr lang="en-GB" sz="2200" b="1" dirty="0"/>
              <a:t>Dependent variable</a:t>
            </a:r>
            <a:r>
              <a:rPr lang="en-GB" sz="2200" dirty="0"/>
              <a:t>: </a:t>
            </a:r>
            <a:r>
              <a:rPr lang="en-GB" sz="2200" i="1" dirty="0"/>
              <a:t>fico </a:t>
            </a:r>
            <a:r>
              <a:rPr lang="en-GB" sz="2200" dirty="0"/>
              <a:t>(credit score of the borrower)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B940AA-0278-3D5B-6653-0A1319CC58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44901" y="2293307"/>
            <a:ext cx="5447099" cy="295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50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G colours">
      <a:dk1>
        <a:srgbClr val="003865"/>
      </a:dk1>
      <a:lt1>
        <a:srgbClr val="FFFFFE"/>
      </a:lt1>
      <a:dk2>
        <a:srgbClr val="000000"/>
      </a:dk2>
      <a:lt2>
        <a:srgbClr val="7D2238"/>
      </a:lt2>
      <a:accent1>
        <a:srgbClr val="0075B0"/>
      </a:accent1>
      <a:accent2>
        <a:srgbClr val="5B4D93"/>
      </a:accent2>
      <a:accent3>
        <a:srgbClr val="CF1C20"/>
      </a:accent3>
      <a:accent4>
        <a:srgbClr val="00833C"/>
      </a:accent4>
      <a:accent5>
        <a:srgbClr val="BE4D00"/>
      </a:accent5>
      <a:accent6>
        <a:srgbClr val="951271"/>
      </a:accent6>
      <a:hlink>
        <a:srgbClr val="584B3D"/>
      </a:hlink>
      <a:folHlink>
        <a:srgbClr val="0068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61AF5F2-503D-2641-86A1-09AD8919EA9C}" vid="{A816E7D6-9491-074F-A4D5-6596497DAC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97454</TotalTime>
  <Words>1232</Words>
  <Application>Microsoft Macintosh PowerPoint</Application>
  <PresentationFormat>Widescreen</PresentationFormat>
  <Paragraphs>137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Cambria Math</vt:lpstr>
      <vt:lpstr>Office Theme</vt:lpstr>
      <vt:lpstr>Artificial Intelligence in Finance (ACCFIN5230)  Multilayer Perceptron in Python</vt:lpstr>
      <vt:lpstr>PowerPoint Presentation</vt:lpstr>
      <vt:lpstr>PowerPoint Presentation</vt:lpstr>
      <vt:lpstr>Neural Network and Multi-Layer Perceptron Quick review of the NN and MLP</vt:lpstr>
      <vt:lpstr>Multi-Layer Perceptron</vt:lpstr>
      <vt:lpstr>PowerPoint Presentation</vt:lpstr>
      <vt:lpstr>Package introduction: scikit-learn (sklearn)</vt:lpstr>
      <vt:lpstr>Import packages and load dataset with summary of descriptive statistics</vt:lpstr>
      <vt:lpstr>Import packages and load dataset Dataset explanation </vt:lpstr>
      <vt:lpstr>Import packages and load dataset Visualization (histogram) target dataset</vt:lpstr>
      <vt:lpstr>Import packages and load dataset Visualization (scatter) target dataset</vt:lpstr>
      <vt:lpstr>Import packages and load dataset Visualization (scatter) target dataset</vt:lpstr>
      <vt:lpstr>PowerPoint Presentation</vt:lpstr>
      <vt:lpstr>Preparation  standardizing data</vt:lpstr>
      <vt:lpstr>Preparation  Splitting data for training and testing</vt:lpstr>
      <vt:lpstr>Fitting the model MLP structure design</vt:lpstr>
      <vt:lpstr>PowerPoint Presentation</vt:lpstr>
      <vt:lpstr>Out-of-sample prediction prediction</vt:lpstr>
      <vt:lpstr>Transforming to Original Scale </vt:lpstr>
      <vt:lpstr>Accuracy 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Howard</dc:creator>
  <cp:lastModifiedBy>Ruochen Qi (PGR)</cp:lastModifiedBy>
  <cp:revision>749</cp:revision>
  <dcterms:created xsi:type="dcterms:W3CDTF">2021-01-06T14:22:07Z</dcterms:created>
  <dcterms:modified xsi:type="dcterms:W3CDTF">2025-12-02T18:26:22Z</dcterms:modified>
</cp:coreProperties>
</file>